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8"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2952-2008-41C0-BF7E-BFFA10EFB5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5C4637-C1EE-4FC7-AA2F-AE30117AB4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805437-C30F-4001-945E-3F6FA9CB7E2A}"/>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5" name="Footer Placeholder 4">
            <a:extLst>
              <a:ext uri="{FF2B5EF4-FFF2-40B4-BE49-F238E27FC236}">
                <a16:creationId xmlns:a16="http://schemas.microsoft.com/office/drawing/2014/main" id="{4C3541A8-5831-47E4-AFD2-46B14080A4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3C27F-6D6B-4E02-A468-B833BBA6CEA7}"/>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254393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39AE-5896-4D75-9D71-A37E0974B5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57CCB4-93BF-4CC4-A3D5-543AA6154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FD668-7711-4CE1-BDFB-DC775CC8B0AF}"/>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5" name="Footer Placeholder 4">
            <a:extLst>
              <a:ext uri="{FF2B5EF4-FFF2-40B4-BE49-F238E27FC236}">
                <a16:creationId xmlns:a16="http://schemas.microsoft.com/office/drawing/2014/main" id="{E5897D7F-A0F5-4DDD-B41E-C5FF6AFC4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2C235-1579-4E56-8AFD-457EB8AEB143}"/>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374166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EAEAE-A597-4CED-8D63-00248C9A96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B079B7-2485-45B1-BACF-05CF674857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72341-7A14-4616-A34B-ADDDD4914486}"/>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5" name="Footer Placeholder 4">
            <a:extLst>
              <a:ext uri="{FF2B5EF4-FFF2-40B4-BE49-F238E27FC236}">
                <a16:creationId xmlns:a16="http://schemas.microsoft.com/office/drawing/2014/main" id="{B1EEB687-6D09-4F79-94FE-B9602205C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6539BA-F6B3-42D8-B2F5-55FF3C4F03D0}"/>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410806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815B-5F55-41C9-A59A-F247090A9F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AB7A70-88C5-46EC-A370-EC61E78CC9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E447C-65A4-48B8-A2CA-A6FA4C9993F4}"/>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5" name="Footer Placeholder 4">
            <a:extLst>
              <a:ext uri="{FF2B5EF4-FFF2-40B4-BE49-F238E27FC236}">
                <a16:creationId xmlns:a16="http://schemas.microsoft.com/office/drawing/2014/main" id="{0A06CAE0-570A-469C-82CA-E6FBF3F3A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3A532-A03F-4660-8A1E-E0F80E5EE59C}"/>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108676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5B3B-9B97-4464-9EDD-B6E26CDF07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A36385-3B5B-425E-8064-58D54129E5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AC131C-6A10-433A-834D-80DD3721A3D6}"/>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5" name="Footer Placeholder 4">
            <a:extLst>
              <a:ext uri="{FF2B5EF4-FFF2-40B4-BE49-F238E27FC236}">
                <a16:creationId xmlns:a16="http://schemas.microsoft.com/office/drawing/2014/main" id="{07F7DB23-6DD3-41DB-9F10-A961A7C65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5A673-AE45-44CC-8D51-C67BBE6BF066}"/>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502517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9ABE5-3766-4920-A3D4-33018661F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111EC8-3FE7-41EA-BF75-B935120343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49F075-A819-4360-A3C9-C93DF8F767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3A4C68-B582-476B-B5BF-EF99D46E11EF}"/>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6" name="Footer Placeholder 5">
            <a:extLst>
              <a:ext uri="{FF2B5EF4-FFF2-40B4-BE49-F238E27FC236}">
                <a16:creationId xmlns:a16="http://schemas.microsoft.com/office/drawing/2014/main" id="{15FBC0D1-1848-4ECC-8E6C-A1FE3AF18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4E6F6-ABBB-4AB0-AD7B-D4A8A4E3CB92}"/>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111354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E506B-1741-40A9-BF76-4082823CB7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6F2962-5AC1-434B-9C6C-A846008A3C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27BAC6-2AEF-4B20-9A4E-58CA5548FF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16A142-22BD-4AA9-871A-C157BFF11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6CE92E-8D67-4ABA-8D05-9662A3CF22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58E27-4052-45A5-A954-87F89943F41E}"/>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8" name="Footer Placeholder 7">
            <a:extLst>
              <a:ext uri="{FF2B5EF4-FFF2-40B4-BE49-F238E27FC236}">
                <a16:creationId xmlns:a16="http://schemas.microsoft.com/office/drawing/2014/main" id="{2C43E9F2-1D37-4A65-8330-6C32245BB4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3BDF61-228F-4234-BB2A-CD5AD2C6B4EE}"/>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78614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3DF1-085C-4EEF-9FE9-BAD75AE856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46BE26-4D8C-4560-9D4B-104ACA8A1142}"/>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4" name="Footer Placeholder 3">
            <a:extLst>
              <a:ext uri="{FF2B5EF4-FFF2-40B4-BE49-F238E27FC236}">
                <a16:creationId xmlns:a16="http://schemas.microsoft.com/office/drawing/2014/main" id="{082BA2CA-D248-4B6F-BBD4-A250CAAB1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5653BD-FD8D-4DB3-84C0-56161FCDD43F}"/>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221755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C4509-7FC7-426A-82F4-3B36AA8851FE}"/>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3" name="Footer Placeholder 2">
            <a:extLst>
              <a:ext uri="{FF2B5EF4-FFF2-40B4-BE49-F238E27FC236}">
                <a16:creationId xmlns:a16="http://schemas.microsoft.com/office/drawing/2014/main" id="{98110D16-C3C7-412A-B782-90B19B575D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FB2114-C5D4-4DBD-8C42-DA367A08D947}"/>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323176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6E21-FA9A-4B0A-BA82-D54FA14F4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F169D2-9DEB-4498-952F-2CAF4D600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877B9A-743E-4102-9E86-A41AA7DEE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8C9F3A-4056-4847-8FD6-1DED2202C63F}"/>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6" name="Footer Placeholder 5">
            <a:extLst>
              <a:ext uri="{FF2B5EF4-FFF2-40B4-BE49-F238E27FC236}">
                <a16:creationId xmlns:a16="http://schemas.microsoft.com/office/drawing/2014/main" id="{B315DBA0-0363-4C65-B39A-29852B04B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185297-7453-4E66-BD9C-E472D5414820}"/>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234128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1243-5331-44F0-AFE8-6B9EFA906D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3F8DE5-E798-48E1-A444-BD595C175B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E1B2E8-8417-4F90-A791-C8E437C7D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FDDB0-D386-44BD-9C09-B91D47CEA68C}"/>
              </a:ext>
            </a:extLst>
          </p:cNvPr>
          <p:cNvSpPr>
            <a:spLocks noGrp="1"/>
          </p:cNvSpPr>
          <p:nvPr>
            <p:ph type="dt" sz="half" idx="10"/>
          </p:nvPr>
        </p:nvSpPr>
        <p:spPr/>
        <p:txBody>
          <a:bodyPr/>
          <a:lstStyle/>
          <a:p>
            <a:fld id="{5A237221-D96A-40DC-ACED-B80A398477D2}" type="datetimeFigureOut">
              <a:rPr lang="en-US" smtClean="0"/>
              <a:t>3/20/2020</a:t>
            </a:fld>
            <a:endParaRPr lang="en-US"/>
          </a:p>
        </p:txBody>
      </p:sp>
      <p:sp>
        <p:nvSpPr>
          <p:cNvPr id="6" name="Footer Placeholder 5">
            <a:extLst>
              <a:ext uri="{FF2B5EF4-FFF2-40B4-BE49-F238E27FC236}">
                <a16:creationId xmlns:a16="http://schemas.microsoft.com/office/drawing/2014/main" id="{49BB0911-8A80-4B27-8C75-79DA3746DE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762737-C327-423F-951D-855AB169A72C}"/>
              </a:ext>
            </a:extLst>
          </p:cNvPr>
          <p:cNvSpPr>
            <a:spLocks noGrp="1"/>
          </p:cNvSpPr>
          <p:nvPr>
            <p:ph type="sldNum" sz="quarter" idx="12"/>
          </p:nvPr>
        </p:nvSpPr>
        <p:spPr/>
        <p:txBody>
          <a:bodyPr/>
          <a:lstStyle/>
          <a:p>
            <a:fld id="{6D0B77A8-DE7A-4CF3-92FD-E8102948132B}" type="slidenum">
              <a:rPr lang="en-US" smtClean="0"/>
              <a:t>‹#›</a:t>
            </a:fld>
            <a:endParaRPr lang="en-US"/>
          </a:p>
        </p:txBody>
      </p:sp>
    </p:spTree>
    <p:extLst>
      <p:ext uri="{BB962C8B-B14F-4D97-AF65-F5344CB8AC3E}">
        <p14:creationId xmlns:p14="http://schemas.microsoft.com/office/powerpoint/2010/main" val="423203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1F1CD-B790-4F06-84D7-322B1C61A9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74671-3C66-4CC0-B652-5B31E865D5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3434E-78D4-4622-B40E-74997B2BC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7221-D96A-40DC-ACED-B80A398477D2}" type="datetimeFigureOut">
              <a:rPr lang="en-US" smtClean="0"/>
              <a:t>3/20/2020</a:t>
            </a:fld>
            <a:endParaRPr lang="en-US"/>
          </a:p>
        </p:txBody>
      </p:sp>
      <p:sp>
        <p:nvSpPr>
          <p:cNvPr id="5" name="Footer Placeholder 4">
            <a:extLst>
              <a:ext uri="{FF2B5EF4-FFF2-40B4-BE49-F238E27FC236}">
                <a16:creationId xmlns:a16="http://schemas.microsoft.com/office/drawing/2014/main" id="{9C3F8A6C-A0F0-46E1-AC01-0E352F43F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2CAC73-485A-45D3-B427-11856A85D0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B77A8-DE7A-4CF3-92FD-E8102948132B}" type="slidenum">
              <a:rPr lang="en-US" smtClean="0"/>
              <a:t>‹#›</a:t>
            </a:fld>
            <a:endParaRPr lang="en-US"/>
          </a:p>
        </p:txBody>
      </p:sp>
    </p:spTree>
    <p:extLst>
      <p:ext uri="{BB962C8B-B14F-4D97-AF65-F5344CB8AC3E}">
        <p14:creationId xmlns:p14="http://schemas.microsoft.com/office/powerpoint/2010/main" val="510461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FBA467-430A-414D-9798-A3BD2C37E7F6}"/>
              </a:ext>
            </a:extLst>
          </p:cNvPr>
          <p:cNvSpPr txBox="1"/>
          <p:nvPr/>
        </p:nvSpPr>
        <p:spPr>
          <a:xfrm>
            <a:off x="1524000" y="2327563"/>
            <a:ext cx="9144000" cy="2554545"/>
          </a:xfrm>
          <a:prstGeom prst="rect">
            <a:avLst/>
          </a:prstGeom>
          <a:noFill/>
        </p:spPr>
        <p:txBody>
          <a:bodyPr wrap="square" rtlCol="0">
            <a:spAutoFit/>
          </a:bodyPr>
          <a:lstStyle/>
          <a:p>
            <a:pPr algn="ctr"/>
            <a:r>
              <a:rPr lang="ar-EG" sz="3200" b="1" i="1" dirty="0">
                <a:solidFill>
                  <a:srgbClr val="FF0000"/>
                </a:solidFill>
              </a:rPr>
              <a:t>اسم</a:t>
            </a:r>
            <a:r>
              <a:rPr lang="ar-EG" sz="3200" b="1" i="1" dirty="0"/>
              <a:t> </a:t>
            </a:r>
            <a:r>
              <a:rPr lang="ar-EG" sz="3200" b="1" i="1" dirty="0">
                <a:solidFill>
                  <a:srgbClr val="FF0000"/>
                </a:solidFill>
              </a:rPr>
              <a:t>المقرر</a:t>
            </a:r>
            <a:r>
              <a:rPr lang="ar-EG" sz="3200" b="1" i="1" dirty="0"/>
              <a:t> : تاريخ الامريكتين</a:t>
            </a:r>
          </a:p>
          <a:p>
            <a:pPr algn="ctr"/>
            <a:r>
              <a:rPr lang="ar-EG" sz="3200" b="1" i="1" dirty="0">
                <a:solidFill>
                  <a:srgbClr val="FF0000"/>
                </a:solidFill>
              </a:rPr>
              <a:t>رقم</a:t>
            </a:r>
            <a:r>
              <a:rPr lang="ar-EG" sz="3200" b="1" i="1" dirty="0"/>
              <a:t> </a:t>
            </a:r>
            <a:r>
              <a:rPr lang="ar-EG" sz="3200" b="1" i="1" dirty="0">
                <a:solidFill>
                  <a:srgbClr val="FF0000"/>
                </a:solidFill>
              </a:rPr>
              <a:t>المحاضرة</a:t>
            </a:r>
            <a:r>
              <a:rPr lang="ar-EG" sz="3200" b="1" i="1" dirty="0"/>
              <a:t> : المحاضرة الثالثة</a:t>
            </a:r>
          </a:p>
          <a:p>
            <a:pPr algn="ctr"/>
            <a:r>
              <a:rPr lang="ar-EG" sz="3200" b="1" i="1" dirty="0">
                <a:solidFill>
                  <a:srgbClr val="FF0000"/>
                </a:solidFill>
              </a:rPr>
              <a:t>اسم الأستاذ</a:t>
            </a:r>
            <a:r>
              <a:rPr lang="ar-EG" sz="3200" b="1" i="1" dirty="0"/>
              <a:t>: نجلاء محمد عبد الجواد</a:t>
            </a:r>
          </a:p>
          <a:p>
            <a:pPr algn="ctr"/>
            <a:r>
              <a:rPr lang="ar-EG" sz="3200" b="1" i="1" dirty="0">
                <a:solidFill>
                  <a:srgbClr val="FF0000"/>
                </a:solidFill>
              </a:rPr>
              <a:t>الفرقة</a:t>
            </a:r>
            <a:r>
              <a:rPr lang="ar-EG" sz="3200" b="1" i="1" dirty="0"/>
              <a:t>: الرابعة </a:t>
            </a:r>
          </a:p>
          <a:p>
            <a:pPr algn="ctr"/>
            <a:r>
              <a:rPr lang="ar-EG" sz="3200" b="1" i="1" dirty="0">
                <a:solidFill>
                  <a:srgbClr val="FF0000"/>
                </a:solidFill>
              </a:rPr>
              <a:t>القسم</a:t>
            </a:r>
            <a:r>
              <a:rPr lang="ar-EG" sz="3200" b="1" i="1" dirty="0"/>
              <a:t> </a:t>
            </a:r>
            <a:r>
              <a:rPr lang="ar-EG" sz="3200" b="1" i="1" dirty="0">
                <a:solidFill>
                  <a:srgbClr val="FF0000"/>
                </a:solidFill>
              </a:rPr>
              <a:t>العلمى</a:t>
            </a:r>
            <a:r>
              <a:rPr lang="ar-EG" sz="3200" b="1" i="1" dirty="0"/>
              <a:t> : تاريخ – شعبة عامة </a:t>
            </a:r>
            <a:endParaRPr lang="en-US" sz="3200" b="1" i="1" dirty="0"/>
          </a:p>
        </p:txBody>
      </p:sp>
    </p:spTree>
    <p:extLst>
      <p:ext uri="{BB962C8B-B14F-4D97-AF65-F5344CB8AC3E}">
        <p14:creationId xmlns:p14="http://schemas.microsoft.com/office/powerpoint/2010/main" val="413465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98B0B2-0F51-41D1-B0EC-608606FC4BD7}"/>
              </a:ext>
            </a:extLst>
          </p:cNvPr>
          <p:cNvSpPr txBox="1"/>
          <p:nvPr/>
        </p:nvSpPr>
        <p:spPr>
          <a:xfrm>
            <a:off x="1267691" y="2036619"/>
            <a:ext cx="9656618" cy="3539430"/>
          </a:xfrm>
          <a:prstGeom prst="rect">
            <a:avLst/>
          </a:prstGeom>
          <a:noFill/>
        </p:spPr>
        <p:txBody>
          <a:bodyPr wrap="square" rtlCol="0">
            <a:spAutoFit/>
          </a:bodyPr>
          <a:lstStyle/>
          <a:p>
            <a:pPr algn="r" rtl="1"/>
            <a:r>
              <a:rPr lang="ar-SA" sz="2800" b="1" dirty="0"/>
              <a:t> </a:t>
            </a:r>
            <a:endParaRPr lang="en-US" sz="2800" dirty="0"/>
          </a:p>
          <a:p>
            <a:pPr algn="r" rtl="1"/>
            <a:r>
              <a:rPr lang="ar-SA" sz="2800" b="1" dirty="0"/>
              <a:t>وقد شهدت الفترة التي أعقبت استقلال مصر (الصوری) عام </a:t>
            </a:r>
            <a:r>
              <a:rPr lang="fa-IR" sz="2800" b="1" dirty="0"/>
              <a:t>۱۹۲۲</a:t>
            </a:r>
            <a:r>
              <a:rPr lang="ar-SA" sz="2800" b="1" dirty="0"/>
              <a:t>م وحتى عام </a:t>
            </a:r>
            <a:r>
              <a:rPr lang="fa-IR" sz="2800" b="1" dirty="0"/>
              <a:t>۱۹۳۰</a:t>
            </a:r>
            <a:r>
              <a:rPr lang="ar-SA" sz="2800" b="1" dirty="0"/>
              <a:t>م زيادة سنوية في الصادرات المصرية   إلى الولايات المتحدة وحقق الميزان التجاري ارتفاعاً مضطرداً في صالح الخزانة المصرية ثم بعد ذلك اضطربت الأحوال التجارية بين البلدين . حيث أنه مع بداية الثلاثينات هبطت حصة الولايات المتحدة إلى جملة الواردات بشكل واضح من 4,65 %    في عام </a:t>
            </a:r>
            <a:r>
              <a:rPr lang="fa-IR" sz="2800" b="1" dirty="0"/>
              <a:t>۱۹۳۰</a:t>
            </a:r>
            <a:r>
              <a:rPr lang="ar-SA" sz="2800" b="1" dirty="0"/>
              <a:t>م إلى % </a:t>
            </a:r>
            <a:r>
              <a:rPr lang="fa-IR" sz="2800" b="1" dirty="0"/>
              <a:t>۳</a:t>
            </a:r>
            <a:r>
              <a:rPr lang="ar-SA" sz="2800" b="1" dirty="0"/>
              <a:t>٫</a:t>
            </a:r>
            <a:r>
              <a:rPr lang="fa-IR" sz="2800" b="1" dirty="0"/>
              <a:t>۲</a:t>
            </a:r>
            <a:r>
              <a:rPr lang="ar-SA" sz="2800" b="1" dirty="0"/>
              <a:t> في عام </a:t>
            </a:r>
            <a:r>
              <a:rPr lang="fa-IR" sz="2800" b="1" dirty="0"/>
              <a:t>۱۹۳۳</a:t>
            </a:r>
            <a:r>
              <a:rPr lang="ar-SA" sz="2800" b="1" dirty="0"/>
              <a:t>م وذلك لتأثرها أكثر من غيرها من دول العالم بالأزمة الاقتصادية، وما كان لهذا التأثير من انعكاسات على علاقاتها التجارية بالخارج  .</a:t>
            </a:r>
            <a:endParaRPr lang="en-US" sz="2800" dirty="0"/>
          </a:p>
        </p:txBody>
      </p:sp>
    </p:spTree>
    <p:extLst>
      <p:ext uri="{BB962C8B-B14F-4D97-AF65-F5344CB8AC3E}">
        <p14:creationId xmlns:p14="http://schemas.microsoft.com/office/powerpoint/2010/main" val="368121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FD06B2-45F6-493E-ADA0-F9F5234DAC72}"/>
              </a:ext>
            </a:extLst>
          </p:cNvPr>
          <p:cNvSpPr txBox="1"/>
          <p:nvPr/>
        </p:nvSpPr>
        <p:spPr>
          <a:xfrm>
            <a:off x="2119745" y="2136338"/>
            <a:ext cx="7661564" cy="2585323"/>
          </a:xfrm>
          <a:prstGeom prst="rect">
            <a:avLst/>
          </a:prstGeom>
          <a:noFill/>
        </p:spPr>
        <p:txBody>
          <a:bodyPr wrap="square" rtlCol="0">
            <a:spAutoFit/>
          </a:bodyPr>
          <a:lstStyle/>
          <a:p>
            <a:pPr algn="ctr" rtl="1"/>
            <a:r>
              <a:rPr lang="ar-EG" sz="5400" b="1" dirty="0">
                <a:solidFill>
                  <a:srgbClr val="FF0000"/>
                </a:solidFill>
              </a:rPr>
              <a:t>الولايات المتحدة من سياسة توازن القوي إلي سياسة احتكار القوي </a:t>
            </a:r>
            <a:endParaRPr lang="en-US" sz="5400" dirty="0">
              <a:solidFill>
                <a:srgbClr val="FF0000"/>
              </a:solidFill>
            </a:endParaRPr>
          </a:p>
        </p:txBody>
      </p:sp>
    </p:spTree>
    <p:extLst>
      <p:ext uri="{BB962C8B-B14F-4D97-AF65-F5344CB8AC3E}">
        <p14:creationId xmlns:p14="http://schemas.microsoft.com/office/powerpoint/2010/main" val="3310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D21C9-88F6-45F0-844B-AD756DD3C110}"/>
              </a:ext>
            </a:extLst>
          </p:cNvPr>
          <p:cNvSpPr txBox="1"/>
          <p:nvPr/>
        </p:nvSpPr>
        <p:spPr>
          <a:xfrm>
            <a:off x="1371600" y="1925782"/>
            <a:ext cx="9019309" cy="3108543"/>
          </a:xfrm>
          <a:prstGeom prst="rect">
            <a:avLst/>
          </a:prstGeom>
          <a:noFill/>
        </p:spPr>
        <p:txBody>
          <a:bodyPr wrap="square" rtlCol="0">
            <a:spAutoFit/>
          </a:bodyPr>
          <a:lstStyle/>
          <a:p>
            <a:pPr algn="r" rtl="1"/>
            <a:r>
              <a:rPr lang="ar-EG" sz="2800" b="1" dirty="0">
                <a:solidFill>
                  <a:srgbClr val="FF0000"/>
                </a:solidFill>
              </a:rPr>
              <a:t>الأتفاق التجاري بين مصر و الولايات المتحدة الأمريكية</a:t>
            </a:r>
            <a:endParaRPr lang="en-US" sz="2800" dirty="0">
              <a:solidFill>
                <a:srgbClr val="FF0000"/>
              </a:solidFill>
            </a:endParaRPr>
          </a:p>
          <a:p>
            <a:pPr algn="r" rtl="1"/>
            <a:r>
              <a:rPr lang="ar-EG" sz="2800" b="1" dirty="0"/>
              <a:t>منذ عام </a:t>
            </a:r>
            <a:r>
              <a:rPr lang="ar-EG" sz="2800" b="1" dirty="0">
                <a:solidFill>
                  <a:srgbClr val="FF0000"/>
                </a:solidFill>
              </a:rPr>
              <a:t>1884م</a:t>
            </a:r>
            <a:r>
              <a:rPr lang="ar-EG" sz="2800" b="1" dirty="0"/>
              <a:t> كانت هناك تنظيم للاأتفاقيات التجارية بين مصر و الولايات المتحدة الأمريكية . و بعد ماتم الأنتهاء من الأتفاقيات فكرت الولايات الأمريكية عمل اتفاقيات و لكن بأمتيازات أكثر و أفضل مما قبل و قد تم الأتفاق علي ذلك و تبادل المزكرات و المراسلاات فيما بينهما منذ عام </a:t>
            </a:r>
            <a:r>
              <a:rPr lang="ar-EG" sz="2800" b="1" dirty="0">
                <a:solidFill>
                  <a:srgbClr val="FF0000"/>
                </a:solidFill>
              </a:rPr>
              <a:t>1930م</a:t>
            </a:r>
            <a:r>
              <a:rPr lang="ar-EG" sz="2800" b="1" dirty="0"/>
              <a:t> و كان ممثل الجانب المصري هو " واصف بطرس غالي " وزير الخارجية المصري و بين " فرانكلين موت جونتر" الوزير المفوض الأمريكي بمصر .</a:t>
            </a:r>
            <a:endParaRPr lang="en-US" sz="2800" dirty="0"/>
          </a:p>
        </p:txBody>
      </p:sp>
    </p:spTree>
    <p:extLst>
      <p:ext uri="{BB962C8B-B14F-4D97-AF65-F5344CB8AC3E}">
        <p14:creationId xmlns:p14="http://schemas.microsoft.com/office/powerpoint/2010/main" val="55250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33CDF0-73F7-4B48-A89E-3D79D454497A}"/>
              </a:ext>
            </a:extLst>
          </p:cNvPr>
          <p:cNvSpPr txBox="1"/>
          <p:nvPr/>
        </p:nvSpPr>
        <p:spPr>
          <a:xfrm>
            <a:off x="803564" y="1898073"/>
            <a:ext cx="10584872" cy="3785652"/>
          </a:xfrm>
          <a:prstGeom prst="rect">
            <a:avLst/>
          </a:prstGeom>
          <a:noFill/>
        </p:spPr>
        <p:txBody>
          <a:bodyPr wrap="square" rtlCol="0">
            <a:spAutoFit/>
          </a:bodyPr>
          <a:lstStyle/>
          <a:p>
            <a:pPr algn="r" rtl="1"/>
            <a:r>
              <a:rPr lang="ar-EG" sz="2400" b="1" dirty="0"/>
              <a:t> </a:t>
            </a:r>
            <a:endParaRPr lang="en-US" sz="2400" dirty="0"/>
          </a:p>
          <a:p>
            <a:pPr algn="r" rtl="1"/>
            <a:r>
              <a:rPr lang="ar-EG" sz="2400" b="1" dirty="0"/>
              <a:t>و قد كتب الوزير المصري في 12/3/1930 دباجة اتفاقية جديدة مع الولايات الأمريكية و و كانت كالتالي " سيتم عقد الإتفاق التجاري بموجبه كما جاء في الأتفاقيات التجارية  الأخري التي عقدتها مصر مع الدول ... </a:t>
            </a:r>
            <a:endParaRPr lang="en-US" sz="2400" dirty="0"/>
          </a:p>
          <a:p>
            <a:pPr algn="r" rtl="1"/>
            <a:r>
              <a:rPr lang="ar-EG" sz="2400" b="1" dirty="0"/>
              <a:t>و لكن الوزير المفوض الأمريكي بمصر كان له بعض الملاحظات علي هذه المذكرة و قد كتب الوزير الأمريكي مذكرة طالب فيها بالتالي اولاً أدراج كلمة اتفاق " قبل كلمة تجاري " أيضاً تضاف كلمة " بدون شروط قبل جملة " الدول الأكثر رعاية " و تحذف كلمة " مؤقتاً"  " اتفاقاً مؤقتاً فإنه يبدو من غير الضرورى أن ينص علي أن يكون أحد أحكامه مؤقتاً . و قد رد عليه الوزيرالمصري  . بأختيار الفاظ و عبارات يتق عليها كلا الطرفين المصري و الأمريكي . و قد أنتهت المراسلات و المذكرات بموافقة البلدين علي الصيغة النهائية للأتفاق التجاري و التي جاءت كالتالي . </a:t>
            </a:r>
            <a:endParaRPr lang="en-US" sz="2400" dirty="0"/>
          </a:p>
        </p:txBody>
      </p:sp>
    </p:spTree>
    <p:extLst>
      <p:ext uri="{BB962C8B-B14F-4D97-AF65-F5344CB8AC3E}">
        <p14:creationId xmlns:p14="http://schemas.microsoft.com/office/powerpoint/2010/main" val="132225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371F74-25CD-4A36-B385-58824AD6A45A}"/>
              </a:ext>
            </a:extLst>
          </p:cNvPr>
          <p:cNvSpPr txBox="1"/>
          <p:nvPr/>
        </p:nvSpPr>
        <p:spPr>
          <a:xfrm>
            <a:off x="1094509" y="1233055"/>
            <a:ext cx="9587346" cy="4893647"/>
          </a:xfrm>
          <a:prstGeom prst="rect">
            <a:avLst/>
          </a:prstGeom>
          <a:noFill/>
        </p:spPr>
        <p:txBody>
          <a:bodyPr wrap="square" rtlCol="0">
            <a:spAutoFit/>
          </a:bodyPr>
          <a:lstStyle/>
          <a:p>
            <a:pPr algn="r" rtl="1"/>
            <a:r>
              <a:rPr lang="ar-EG" sz="2400" b="1" dirty="0"/>
              <a:t> </a:t>
            </a:r>
            <a:endParaRPr lang="en-US" sz="2400" dirty="0"/>
          </a:p>
          <a:p>
            <a:pPr algn="r" rtl="1"/>
            <a:r>
              <a:rPr lang="ar-SA" sz="2400" b="1" dirty="0"/>
              <a:t>تقبل الحكومة المصرية أن تطبق بدون شروط معاملة الدولة الأكثر امتیازاًعلى جميع الحاصلات والمصنوعات المنتجة أصلا في الولايات المتحدة الأمريكية والتي تستورد إلى مصر لتستهلك فيها أو تصدر منها أو تعبرها إلى بلاد أخرى، وتطبق بصفة مؤقتة التعريفة الممتازة على الموارد من هذه المنتجات إلى مصر عن طريق بلاد لم تعقد مع مصر اتفاقات تجارية" وتقوم هذه المعاملة على شرط المعاملة التامة بالمثل، مع الاستثناء من جانب مصر للمعاملة الخاصة بالحاصلات السودانية والتي قد تطبق على حاصلات بعض البلاد المتاخمة بمقتضى اتفاقات محلية خاصة بها، ومن جانب الولايات المتحدة الأمريكية للمعاملة التي تمنحها أو قد تمنحها في المستقبل لتجارة كوبا أو لتجارة غيرها من أراضي أو ممتلكات الولايات المتحدة الأمريكية ولتجارة منطقة بنما وكذا  المعاملة التي تمنح أو قد تمنح في المستقبل لتجارة الولايات المتحدة مع إحدى البلاد المتاخمة أو الممتلكات أولتجارة هذه الأراضي أو الممتلكات بعضها مع بعض ، ولا ينطبق هذا الاتفاق على الموانع والقيود والموضوعة لاعتبارات صحية أو التي ترمي إلى وقاية حياة الإنسان والحيوان والنبات</a:t>
            </a:r>
            <a:endParaRPr lang="en-US" sz="2400" dirty="0"/>
          </a:p>
        </p:txBody>
      </p:sp>
    </p:spTree>
    <p:extLst>
      <p:ext uri="{BB962C8B-B14F-4D97-AF65-F5344CB8AC3E}">
        <p14:creationId xmlns:p14="http://schemas.microsoft.com/office/powerpoint/2010/main" val="141487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ECEA6E-2B90-4418-8944-3A05E2292587}"/>
              </a:ext>
            </a:extLst>
          </p:cNvPr>
          <p:cNvSpPr txBox="1"/>
          <p:nvPr/>
        </p:nvSpPr>
        <p:spPr>
          <a:xfrm>
            <a:off x="1357745" y="2230582"/>
            <a:ext cx="9781309" cy="3108543"/>
          </a:xfrm>
          <a:prstGeom prst="rect">
            <a:avLst/>
          </a:prstGeom>
          <a:noFill/>
        </p:spPr>
        <p:txBody>
          <a:bodyPr wrap="square" rtlCol="0">
            <a:spAutoFit/>
          </a:bodyPr>
          <a:lstStyle/>
          <a:p>
            <a:pPr algn="r" rtl="1"/>
            <a:r>
              <a:rPr lang="en-US" sz="2800" b="1" dirty="0"/>
              <a:t> </a:t>
            </a:r>
            <a:endParaRPr lang="en-US" sz="2800" dirty="0"/>
          </a:p>
          <a:p>
            <a:pPr algn="r" rtl="1"/>
            <a:r>
              <a:rPr lang="ar-SA" sz="2800" b="1" dirty="0"/>
              <a:t>على أنه لا يسرى ايضا على اللوائح الخاصة بتنفيذ قوانين البوليس والإيرادات، واتفق أن يعمل بهذا الاتفاق بمجرد موافقه حكومة البلدين وأنه يجوز أن ينتهي بتراضى الطرفين كما يجوز لكل منهما نقضه على أن يخطر الطرف الأخر قبل ذلك بثلاث شهور ومع ذلك فإذا وجد أحد الطرفين بسبب تشريع مستقبلي في حالة لا تمكنه من تنفيذ نصوص هذا الاتفاق فإن الالتزامات المترتبة عليه تسقط بناء على ذلك </a:t>
            </a:r>
            <a:r>
              <a:rPr lang="fa-IR" sz="2800" b="1" dirty="0"/>
              <a:t>.</a:t>
            </a:r>
            <a:endParaRPr lang="en-US" sz="2800" dirty="0"/>
          </a:p>
        </p:txBody>
      </p:sp>
    </p:spTree>
    <p:extLst>
      <p:ext uri="{BB962C8B-B14F-4D97-AF65-F5344CB8AC3E}">
        <p14:creationId xmlns:p14="http://schemas.microsoft.com/office/powerpoint/2010/main" val="60768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97A0FA-28D8-4F12-8B7E-FDC6F4A91CAD}"/>
              </a:ext>
            </a:extLst>
          </p:cNvPr>
          <p:cNvSpPr txBox="1"/>
          <p:nvPr/>
        </p:nvSpPr>
        <p:spPr>
          <a:xfrm>
            <a:off x="928256" y="1482436"/>
            <a:ext cx="10695708" cy="3970318"/>
          </a:xfrm>
          <a:prstGeom prst="rect">
            <a:avLst/>
          </a:prstGeom>
          <a:noFill/>
        </p:spPr>
        <p:txBody>
          <a:bodyPr wrap="square" rtlCol="0">
            <a:spAutoFit/>
          </a:bodyPr>
          <a:lstStyle/>
          <a:p>
            <a:pPr algn="r" rtl="1"/>
            <a:r>
              <a:rPr lang="en-US" sz="2800" b="1" dirty="0"/>
              <a:t> </a:t>
            </a:r>
            <a:endParaRPr lang="en-US" sz="2800" dirty="0"/>
          </a:p>
          <a:p>
            <a:pPr algn="r"/>
            <a:r>
              <a:rPr lang="ar-SA" sz="2800" b="1" dirty="0"/>
              <a:t>وبالنسبة للفقرة الخاصة باللوائح الخاصة بتنفيذ قوانين الشرطة والإيرادات لا تتعلق العبارة المعنية بمعدلات رسوم الاستيراد مباشرة ولكن فقط الأنظمة المتعلقة بإنفاذ قوانين الشرطة والإيردات والتي قد تشمل أحيانا رسوم إضافية كعقوبات على انتهاك هذه القوانين أو محاولة انتهاكها  وعندما قامت مصر بوضع التعريفة الجمركية الجديدة وزيادة الرسوم الجمركية على الواردات من الدول الأجنبية كان موقف الولايات المتحدة هادئاً حيث لم تعترض في البداية وتركت المسألة لبريطانيا وكانت المفاوضات دائره آنذاك بين مصر وبريطانيا بشأن إصلاح نظام الامتيازات الأجنبية فرأت الولايات المتحدة أنه من الحكمة عدم خلق نزاع مع مصر في مسألة التعريفة </a:t>
            </a:r>
            <a:r>
              <a:rPr lang="fa-IR" sz="2800" b="1" dirty="0"/>
              <a:t>. </a:t>
            </a:r>
            <a:endParaRPr lang="en-US" sz="2800" dirty="0"/>
          </a:p>
        </p:txBody>
      </p:sp>
    </p:spTree>
    <p:extLst>
      <p:ext uri="{BB962C8B-B14F-4D97-AF65-F5344CB8AC3E}">
        <p14:creationId xmlns:p14="http://schemas.microsoft.com/office/powerpoint/2010/main" val="209828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3BD7A2-0BAA-4806-8AD5-FE5AB3DDF4B3}"/>
              </a:ext>
            </a:extLst>
          </p:cNvPr>
          <p:cNvSpPr txBox="1"/>
          <p:nvPr/>
        </p:nvSpPr>
        <p:spPr>
          <a:xfrm>
            <a:off x="692727" y="1316182"/>
            <a:ext cx="11125200" cy="4893647"/>
          </a:xfrm>
          <a:prstGeom prst="rect">
            <a:avLst/>
          </a:prstGeom>
          <a:noFill/>
        </p:spPr>
        <p:txBody>
          <a:bodyPr wrap="square" rtlCol="0">
            <a:spAutoFit/>
          </a:bodyPr>
          <a:lstStyle/>
          <a:p>
            <a:pPr algn="r" rtl="1"/>
            <a:r>
              <a:rPr lang="ar-SA" sz="2400" b="1" dirty="0"/>
              <a:t>وعندما بدأت المفاوضات من أجل عقد الاتفاق التجاري المؤقت استفسر الوزير الأمريكي المفوض في مصر مستر"جونتر " من أحد أعضاء دار المندوب السامي البريطاني عن حقيقة ما إذا  كانت الحكومة المصرية مستعدة لإبرام إتفاقية تجارية مؤقتة مع روسيا على أساس حق الدولة الأكثر رعاية، فأكد المندوب السامي البريطاني لمستر " جونتر"  أنه لم يتسلم طلب بهذا الشأن من الحكومة الروسية--مما يعني أن الدول التي كانت تطمح في عقد أي اتفاق تجاري مع مصر لابد لها أن تقدم طلب لبريطانيا أو بمعنى أصح أن تأخذ موافقتها--  وقد جاء هذا الاستفسار أساسا من شركة "  فاكوم للبترول </a:t>
            </a:r>
            <a:r>
              <a:rPr lang="en-US" sz="2400" b="1" dirty="0"/>
              <a:t>company </a:t>
            </a:r>
            <a:r>
              <a:rPr lang="en-US" sz="2400" b="1" dirty="0" err="1"/>
              <a:t>vaccum</a:t>
            </a:r>
            <a:r>
              <a:rPr lang="en-US" sz="2400" b="1" dirty="0"/>
              <a:t> oil </a:t>
            </a:r>
            <a:r>
              <a:rPr lang="ar-SA" sz="2400" b="1" dirty="0"/>
              <a:t> " الذي يأتي معظم وارداتها إلى مصر من منتجات البترول في روسيا وذلك خشية هذه الشركة من أن عدم إبرام معاهدة تجارية مع روسيا سيؤدي إلى دفع هذه الشركة ضريبة عالية على وارداتها من البترول من روسيا كما أن السفير الروسي في انقره </a:t>
            </a:r>
            <a:r>
              <a:rPr lang="en-US" sz="2400" b="1" dirty="0"/>
              <a:t>angora</a:t>
            </a:r>
            <a:r>
              <a:rPr lang="ar-SA" sz="2400" b="1" dirty="0"/>
              <a:t> قد استفسر من القائم بالأعمال المصري في تركيا عن مسألة تطبيق التعريفة الجمركية المصرية على البضائع الروسية وذكر له اهتمام شركة فاكوم الأمريكية فكان رد السفير المصرى أنه ليس هناك أي علاقات رسميه (دبلوماسية بين مصر وروسيا - حتى ذلك الوقت- وأن البضائع الروسية لا تعامل معاملة الدول الأكثر رعاية وأن مصر لا ترغب في تأسيس أي علاقات مع الجانب الروسي وخلاف هذا الاستفسار لم تكن هناك أي معضلة في سير المفاضات بين الحكومتين المصرية والأمريكية)  .</a:t>
            </a:r>
            <a:endParaRPr lang="en-US" sz="2400" dirty="0"/>
          </a:p>
        </p:txBody>
      </p:sp>
    </p:spTree>
    <p:extLst>
      <p:ext uri="{BB962C8B-B14F-4D97-AF65-F5344CB8AC3E}">
        <p14:creationId xmlns:p14="http://schemas.microsoft.com/office/powerpoint/2010/main" val="327314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1B704-B6AF-43ED-B703-74718C501ABB}"/>
              </a:ext>
            </a:extLst>
          </p:cNvPr>
          <p:cNvSpPr txBox="1"/>
          <p:nvPr/>
        </p:nvSpPr>
        <p:spPr>
          <a:xfrm>
            <a:off x="1080656" y="1330036"/>
            <a:ext cx="10820400" cy="4401205"/>
          </a:xfrm>
          <a:prstGeom prst="rect">
            <a:avLst/>
          </a:prstGeom>
          <a:noFill/>
        </p:spPr>
        <p:txBody>
          <a:bodyPr wrap="square" rtlCol="0">
            <a:spAutoFit/>
          </a:bodyPr>
          <a:lstStyle/>
          <a:p>
            <a:pPr algn="r"/>
            <a:r>
              <a:rPr lang="ar-SA" sz="2800" b="1" dirty="0"/>
              <a:t>وقد جاء هذا الاستفسار أساسا من شركة "  فاكوم للبترول </a:t>
            </a:r>
            <a:r>
              <a:rPr lang="en-US" sz="2800" b="1" dirty="0"/>
              <a:t>company </a:t>
            </a:r>
            <a:r>
              <a:rPr lang="en-US" sz="2800" b="1" dirty="0" err="1"/>
              <a:t>vaccum</a:t>
            </a:r>
            <a:r>
              <a:rPr lang="en-US" sz="2800" b="1" dirty="0"/>
              <a:t> oil </a:t>
            </a:r>
            <a:r>
              <a:rPr lang="ar-SA" sz="2800" b="1" dirty="0"/>
              <a:t> " الذي يأتي معظم وارداتها إلى مصر من منتجات البترول في روسيا وذلك خشية هذه الشركة من أن عدم إبرام معاهدة تجارية مع روسيا سيؤدي إلى دفع هذه الشركة ضريبة عالية على وارداتها من البترول من روسيا كما أن السفير الروسي في انقره </a:t>
            </a:r>
            <a:r>
              <a:rPr lang="en-US" sz="2800" b="1" dirty="0"/>
              <a:t>angora</a:t>
            </a:r>
            <a:r>
              <a:rPr lang="ar-SA" sz="2800" b="1" dirty="0"/>
              <a:t> قد استفسر من القائم بالأعمال المصري في تركيا عن مسألة تطبيق التعريفة الجمركية المصرية على البضائع الروسية وذكر له اهتمام شركة فاكوم الأمريكية فكان رد السفير المصرى أنه ليس هناك أي علاقات رسميه (دبلوماسية بين مصر وروسيا - حتى ذلك الوقت- وأن البضائع الروسية لا تعامل معاملة الدول الأكثر رعاية وأن مصر لا ترغب في تأسيس أي علاقات مع الجانب الروسي وخلاف هذا الاستفسار لم تكن هناك أي معضلة في سير المفاضات بين الحكومتين المصرية والأمريكية)  .</a:t>
            </a:r>
            <a:endParaRPr lang="en-US" sz="2800" dirty="0"/>
          </a:p>
        </p:txBody>
      </p:sp>
    </p:spTree>
    <p:extLst>
      <p:ext uri="{BB962C8B-B14F-4D97-AF65-F5344CB8AC3E}">
        <p14:creationId xmlns:p14="http://schemas.microsoft.com/office/powerpoint/2010/main" val="21349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1049</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3</cp:revision>
  <dcterms:created xsi:type="dcterms:W3CDTF">2020-03-20T19:18:44Z</dcterms:created>
  <dcterms:modified xsi:type="dcterms:W3CDTF">2020-03-20T19:39:47Z</dcterms:modified>
</cp:coreProperties>
</file>